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Override3.xml" ContentType="application/vnd.openxmlformats-officedocument.themeOverride+xml"/>
  <Override PartName="/ppt/theme/themeOverride4.xml" ContentType="application/vnd.openxmlformats-officedocument.themeOverride+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71" r:id="rId4"/>
    <p:sldId id="273" r:id="rId5"/>
    <p:sldId id="258" r:id="rId6"/>
    <p:sldId id="259" r:id="rId7"/>
    <p:sldId id="260" r:id="rId8"/>
    <p:sldId id="261" r:id="rId9"/>
    <p:sldId id="262" r:id="rId10"/>
    <p:sldId id="263" r:id="rId11"/>
    <p:sldId id="264" r:id="rId12"/>
    <p:sldId id="265" r:id="rId13"/>
    <p:sldId id="268" r:id="rId14"/>
    <p:sldId id="269" r:id="rId15"/>
    <p:sldId id="274" r:id="rId16"/>
    <p:sldId id="275" r:id="rId17"/>
    <p:sldId id="277" r:id="rId18"/>
    <p:sldId id="272" r:id="rId19"/>
    <p:sldId id="270" r:id="rId20"/>
    <p:sldId id="267" r:id="rId2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6" d="100"/>
          <a:sy n="106" d="100"/>
        </p:scale>
        <p:origin x="-59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9"/>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grpSp>
        <p:nvGrpSpPr>
          <p:cNvPr id="5" name="Group 1"/>
          <p:cNvGrpSpPr>
            <a:grpSpLocks/>
          </p:cNvGrpSpPr>
          <p:nvPr/>
        </p:nvGrpSpPr>
        <p:grpSpPr bwMode="auto">
          <a:xfrm>
            <a:off x="-3175" y="4953000"/>
            <a:ext cx="9147175" cy="1911350"/>
            <a:chOff x="-3765" y="4832896"/>
            <a:chExt cx="9147765" cy="2032192"/>
          </a:xfrm>
        </p:grpSpPr>
        <p:sp>
          <p:nvSpPr>
            <p:cNvPr id="6" name="Freeform 6"/>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7" name="Freeform 7"/>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8"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0"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smtClean="0">
                <a:solidFill>
                  <a:srgbClr val="FFFFFF"/>
                </a:solidFill>
              </a:defRPr>
            </a:lvl1pPr>
            <a:extLst/>
          </a:lstStyle>
          <a:p>
            <a:pPr>
              <a:defRPr/>
            </a:pPr>
            <a:fld id="{DF07F9EA-3138-401F-ABD0-39D6A9349B1E}" type="datetimeFigureOut">
              <a:rPr lang="en-US"/>
              <a:pPr>
                <a:defRPr/>
              </a:pPr>
              <a:t>8/27/2008</a:t>
            </a:fld>
            <a:endParaRPr lang="en-US"/>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p>
        </p:txBody>
      </p:sp>
      <p:sp>
        <p:nvSpPr>
          <p:cNvPr id="13" name="Slide Number Placeholder 26"/>
          <p:cNvSpPr>
            <a:spLocks noGrp="1"/>
          </p:cNvSpPr>
          <p:nvPr>
            <p:ph type="sldNum" sz="quarter" idx="12"/>
          </p:nvPr>
        </p:nvSpPr>
        <p:spPr/>
        <p:txBody>
          <a:bodyPr/>
          <a:lstStyle>
            <a:lvl1pPr>
              <a:defRPr smtClean="0">
                <a:solidFill>
                  <a:srgbClr val="FFFFFF"/>
                </a:solidFill>
              </a:defRPr>
            </a:lvl1pPr>
            <a:extLst/>
          </a:lstStyle>
          <a:p>
            <a:pPr>
              <a:defRPr/>
            </a:pPr>
            <a:fld id="{E9CC5830-3338-448A-BA8E-EB97F81E3BA4}"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AB32BBD8-3AD6-4E9B-BA4C-58821D521E4C}" type="datetimeFigureOut">
              <a:rPr lang="en-US"/>
              <a:pPr>
                <a:defRPr/>
              </a:pPr>
              <a:t>8/27/2008</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07BE6F8B-7CE7-4D6D-9B30-3C6352D3C071}"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6DDE156C-C072-4160-9A49-23B65C65676D}" type="datetimeFigureOut">
              <a:rPr lang="en-US"/>
              <a:pPr>
                <a:defRPr/>
              </a:pPr>
              <a:t>8/27/2008</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9F55BCB1-59B8-4842-867D-ACDA27BF2394}"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rtlCol="0"/>
          <a:lstStyle>
            <a:extLst/>
          </a:lstStyle>
          <a:p>
            <a:r>
              <a:rPr lang="en-US" smtClean="0"/>
              <a:t>Click to edit Master title style</a:t>
            </a:r>
            <a:endParaRPr lang="en-US"/>
          </a:p>
        </p:txBody>
      </p:sp>
      <p:sp>
        <p:nvSpPr>
          <p:cNvPr id="4" name="Date Placeholder 9"/>
          <p:cNvSpPr>
            <a:spLocks noGrp="1"/>
          </p:cNvSpPr>
          <p:nvPr>
            <p:ph type="dt" sz="half" idx="10"/>
          </p:nvPr>
        </p:nvSpPr>
        <p:spPr/>
        <p:txBody>
          <a:bodyPr/>
          <a:lstStyle>
            <a:lvl1pPr>
              <a:defRPr/>
            </a:lvl1pPr>
          </a:lstStyle>
          <a:p>
            <a:pPr>
              <a:defRPr/>
            </a:pPr>
            <a:fld id="{757503F2-08A5-4562-9B39-13DE0CEDFA58}" type="datetimeFigureOut">
              <a:rPr lang="en-US"/>
              <a:pPr>
                <a:defRPr/>
              </a:pPr>
              <a:t>8/27/2008</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CDE62607-6F58-4520-8B91-BE610B603116}"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4" name="Chevron 6"/>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5" name="Chevron 7"/>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fld id="{86DA4A56-7582-49B8-A2B3-1375D6ACA4C8}" type="datetimeFigureOut">
              <a:rPr lang="en-US"/>
              <a:pPr>
                <a:defRPr/>
              </a:pPr>
              <a:t>8/27/2008</a:t>
            </a:fld>
            <a:endParaRPr lang="en-US"/>
          </a:p>
        </p:txBody>
      </p:sp>
      <p:sp>
        <p:nvSpPr>
          <p:cNvPr id="7" name="Footer Placeholder 4"/>
          <p:cNvSpPr>
            <a:spLocks noGrp="1"/>
          </p:cNvSpPr>
          <p:nvPr>
            <p:ph type="ftr" sz="quarter" idx="11"/>
          </p:nvPr>
        </p:nvSpPr>
        <p:spPr/>
        <p:txBody>
          <a:bodyPr/>
          <a:lstStyle>
            <a:lvl1pPr>
              <a:defRPr/>
            </a:lvl1pPr>
            <a:extLst/>
          </a:lstStyle>
          <a:p>
            <a:pPr>
              <a:defRPr/>
            </a:pPr>
            <a:endParaRPr lang="en-US"/>
          </a:p>
        </p:txBody>
      </p:sp>
      <p:sp>
        <p:nvSpPr>
          <p:cNvPr id="8" name="Slide Number Placeholder 5"/>
          <p:cNvSpPr>
            <a:spLocks noGrp="1"/>
          </p:cNvSpPr>
          <p:nvPr>
            <p:ph type="sldNum" sz="quarter" idx="12"/>
          </p:nvPr>
        </p:nvSpPr>
        <p:spPr/>
        <p:txBody>
          <a:bodyPr/>
          <a:lstStyle>
            <a:lvl1pPr>
              <a:defRPr/>
            </a:lvl1pPr>
            <a:extLst/>
          </a:lstStyle>
          <a:p>
            <a:pPr>
              <a:defRPr/>
            </a:pPr>
            <a:fld id="{53075335-C994-47FF-8275-64EB8A710515}"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fld id="{6EE0B802-49D2-49D2-99BD-87B1967B0C9F}" type="datetimeFigureOut">
              <a:rPr lang="en-US"/>
              <a:pPr>
                <a:defRPr/>
              </a:pPr>
              <a:t>8/27/2008</a:t>
            </a:fld>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B29351E4-1777-4BE1-BBE6-7ABCFCC717EE}"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fld id="{20BC39BB-62B3-4E31-87D9-2FEACD9CF06E}" type="datetimeFigureOut">
              <a:rPr lang="en-US"/>
              <a:pPr>
                <a:defRPr/>
              </a:pPr>
              <a:t>8/27/2008</a:t>
            </a:fld>
            <a:endParaRPr lang="en-US"/>
          </a:p>
        </p:txBody>
      </p:sp>
      <p:sp>
        <p:nvSpPr>
          <p:cNvPr id="8" name="Footer Placeholder 7"/>
          <p:cNvSpPr>
            <a:spLocks noGrp="1"/>
          </p:cNvSpPr>
          <p:nvPr>
            <p:ph type="ftr" sz="quarter" idx="11"/>
          </p:nvPr>
        </p:nvSpPr>
        <p:spPr/>
        <p:txBody>
          <a:bodyPr/>
          <a:lstStyle>
            <a:lvl1pPr>
              <a:defRPr/>
            </a:lvl1pPr>
            <a:extLst/>
          </a:lstStyle>
          <a:p>
            <a:pPr>
              <a:defRPr/>
            </a:pPr>
            <a:endParaRPr lang="en-US"/>
          </a:p>
        </p:txBody>
      </p:sp>
      <p:sp>
        <p:nvSpPr>
          <p:cNvPr id="9" name="Slide Number Placeholder 8"/>
          <p:cNvSpPr>
            <a:spLocks noGrp="1"/>
          </p:cNvSpPr>
          <p:nvPr>
            <p:ph type="sldNum" sz="quarter" idx="12"/>
          </p:nvPr>
        </p:nvSpPr>
        <p:spPr/>
        <p:txBody>
          <a:bodyPr/>
          <a:lstStyle>
            <a:lvl1pPr>
              <a:defRPr/>
            </a:lvl1pPr>
            <a:extLst/>
          </a:lstStyle>
          <a:p>
            <a:pPr>
              <a:defRPr/>
            </a:pPr>
            <a:fld id="{C3A5E21C-8FF2-40C3-A560-19F55ADEF1D8}"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fld id="{C0DBCD5E-7DDA-4445-AF36-3CFAB9CDA029}" type="datetimeFigureOut">
              <a:rPr lang="en-US"/>
              <a:pPr>
                <a:defRPr/>
              </a:pPr>
              <a:t>8/27/2008</a:t>
            </a:fld>
            <a:endParaRPr lang="en-US"/>
          </a:p>
        </p:txBody>
      </p:sp>
      <p:sp>
        <p:nvSpPr>
          <p:cNvPr id="4" name="Footer Placeholder 3"/>
          <p:cNvSpPr>
            <a:spLocks noGrp="1"/>
          </p:cNvSpPr>
          <p:nvPr>
            <p:ph type="ftr" sz="quarter" idx="11"/>
          </p:nvPr>
        </p:nvSpPr>
        <p:spPr/>
        <p:txBody>
          <a:bodyPr/>
          <a:lstStyle>
            <a:lvl1pPr>
              <a:defRPr/>
            </a:lvl1pPr>
            <a:extLst/>
          </a:lstStyle>
          <a:p>
            <a:pPr>
              <a:defRPr/>
            </a:pPr>
            <a:endParaRPr lang="en-US"/>
          </a:p>
        </p:txBody>
      </p:sp>
      <p:sp>
        <p:nvSpPr>
          <p:cNvPr id="5" name="Slide Number Placeholder 4"/>
          <p:cNvSpPr>
            <a:spLocks noGrp="1"/>
          </p:cNvSpPr>
          <p:nvPr>
            <p:ph type="sldNum" sz="quarter" idx="12"/>
          </p:nvPr>
        </p:nvSpPr>
        <p:spPr/>
        <p:txBody>
          <a:bodyPr/>
          <a:lstStyle>
            <a:lvl1pPr>
              <a:defRPr/>
            </a:lvl1pPr>
            <a:extLst/>
          </a:lstStyle>
          <a:p>
            <a:pPr>
              <a:defRPr/>
            </a:pPr>
            <a:fld id="{6906F3DB-E4D5-4EBE-9E41-0F188CAE563B}"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EA0B105D-AEE9-4977-8143-7F1152B3AE5E}" type="datetimeFigureOut">
              <a:rPr lang="en-US"/>
              <a:pPr>
                <a:defRPr/>
              </a:pPr>
              <a:t>8/27/2008</a:t>
            </a:fld>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FFFFFF88-710B-4DD2-AEBB-EEB15C0C0C3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fld id="{7BB9932F-B741-43B0-8874-39EB9C3E0AA3}" type="datetimeFigureOut">
              <a:rPr lang="en-US"/>
              <a:pPr>
                <a:defRPr/>
              </a:pPr>
              <a:t>8/27/2008</a:t>
            </a:fld>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C479AD98-4FAE-4230-837D-1E75A2FE29D3}"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5" name="Freeform 7"/>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6" name="Freeform 8"/>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7" name="Right Triangle 9"/>
          <p:cNvSpPr>
            <a:spLocks/>
          </p:cNvSpPr>
          <p:nvPr/>
        </p:nvSpPr>
        <p:spPr bwMode="auto">
          <a:xfrm>
            <a:off x="-6042" y="5791253"/>
            <a:ext cx="3402314" cy="1080868"/>
          </a:xfrm>
          <a:prstGeom prst="rtTriangle">
            <a:avLst/>
          </a:prstGeom>
          <a:blipFill>
            <a:blip r:embed="rId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8"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11"/>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10" name="Chevron 12"/>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smtClean="0">
                <a:solidFill>
                  <a:schemeClr val="tx1"/>
                </a:solidFill>
              </a:defRPr>
            </a:lvl1pPr>
            <a:extLst/>
          </a:lstStyle>
          <a:p>
            <a:pPr>
              <a:defRPr/>
            </a:pPr>
            <a:fld id="{CD43E8C8-87DC-4FDD-9565-AA33B3D90BBC}" type="datetimeFigureOut">
              <a:rPr lang="en-US"/>
              <a:pPr>
                <a:defRPr/>
              </a:pPr>
              <a:t>8/27/2008</a:t>
            </a:fld>
            <a:endParaRPr lang="en-US"/>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endParaRPr lang="en-US"/>
          </a:p>
        </p:txBody>
      </p:sp>
      <p:sp>
        <p:nvSpPr>
          <p:cNvPr id="13" name="Slide Number Placeholder 6"/>
          <p:cNvSpPr>
            <a:spLocks noGrp="1"/>
          </p:cNvSpPr>
          <p:nvPr>
            <p:ph type="sldNum" sz="quarter" idx="12"/>
          </p:nvPr>
        </p:nvSpPr>
        <p:spPr/>
        <p:txBody>
          <a:bodyPr/>
          <a:lstStyle>
            <a:lvl1pPr>
              <a:defRPr smtClean="0">
                <a:solidFill>
                  <a:schemeClr val="tx1"/>
                </a:solidFill>
              </a:defRPr>
            </a:lvl1pPr>
            <a:extLst/>
          </a:lstStyle>
          <a:p>
            <a:pPr>
              <a:defRPr/>
            </a:pPr>
            <a:fld id="{E2B1CC7A-F481-435C-942A-3C2E9C277C4D}"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2" name="Freeform 11"/>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1033"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smtClean="0">
                <a:solidFill>
                  <a:schemeClr val="tx1"/>
                </a:solidFill>
                <a:latin typeface="+mn-lt"/>
                <a:cs typeface="+mn-cs"/>
              </a:defRPr>
            </a:lvl1pPr>
            <a:extLst/>
          </a:lstStyle>
          <a:p>
            <a:pPr>
              <a:defRPr/>
            </a:pPr>
            <a:fld id="{646DDD2F-C230-4F46-AB00-68E0EDCE00B0}" type="datetimeFigureOut">
              <a:rPr lang="en-US"/>
              <a:pPr>
                <a:defRPr/>
              </a:pPr>
              <a:t>8/27/2008</a:t>
            </a:fld>
            <a:endParaRPr lang="en-US"/>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cs typeface="+mn-cs"/>
              </a:defRPr>
            </a:lvl1pPr>
            <a:extLst/>
          </a:lstStyle>
          <a:p>
            <a:pPr>
              <a:defRPr/>
            </a:pPr>
            <a:endParaRPr lang="en-US"/>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fontAlgn="auto" latinLnBrk="0" hangingPunct="1">
              <a:spcBef>
                <a:spcPts val="0"/>
              </a:spcBef>
              <a:spcAft>
                <a:spcPts val="0"/>
              </a:spcAft>
              <a:defRPr kumimoji="0" sz="1000" b="0" smtClean="0">
                <a:solidFill>
                  <a:schemeClr val="tx1"/>
                </a:solidFill>
                <a:latin typeface="+mn-lt"/>
                <a:cs typeface="+mn-cs"/>
              </a:defRPr>
            </a:lvl1pPr>
            <a:extLst/>
          </a:lstStyle>
          <a:p>
            <a:pPr>
              <a:defRPr/>
            </a:pPr>
            <a:fld id="{7D4F77F1-49D2-4548-8A61-32F450B6323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20" r:id="rId1"/>
    <p:sldLayoutId id="2147483719" r:id="rId2"/>
    <p:sldLayoutId id="2147483721" r:id="rId3"/>
    <p:sldLayoutId id="2147483722" r:id="rId4"/>
    <p:sldLayoutId id="2147483723" r:id="rId5"/>
    <p:sldLayoutId id="2147483724" r:id="rId6"/>
    <p:sldLayoutId id="2147483718" r:id="rId7"/>
    <p:sldLayoutId id="2147483725" r:id="rId8"/>
    <p:sldLayoutId id="2147483726" r:id="rId9"/>
    <p:sldLayoutId id="2147483717" r:id="rId10"/>
    <p:sldLayoutId id="2147483716" r:id="rId11"/>
  </p:sldLayoutIdLst>
  <p:txStyles>
    <p:titleStyle>
      <a:lvl1pPr algn="l" rtl="0" fontAlgn="base">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fontAlgn="base">
        <a:spcBef>
          <a:spcPct val="0"/>
        </a:spcBef>
        <a:spcAft>
          <a:spcPct val="0"/>
        </a:spcAft>
        <a:defRPr sz="4100" b="1">
          <a:solidFill>
            <a:schemeClr val="tx2"/>
          </a:solidFill>
          <a:latin typeface="Lucida Sans Unicode" pitchFamily="34" charset="0"/>
        </a:defRPr>
      </a:lvl2pPr>
      <a:lvl3pPr algn="l" rtl="0" fontAlgn="base">
        <a:spcBef>
          <a:spcPct val="0"/>
        </a:spcBef>
        <a:spcAft>
          <a:spcPct val="0"/>
        </a:spcAft>
        <a:defRPr sz="4100" b="1">
          <a:solidFill>
            <a:schemeClr val="tx2"/>
          </a:solidFill>
          <a:latin typeface="Lucida Sans Unicode" pitchFamily="34" charset="0"/>
        </a:defRPr>
      </a:lvl3pPr>
      <a:lvl4pPr algn="l" rtl="0" fontAlgn="base">
        <a:spcBef>
          <a:spcPct val="0"/>
        </a:spcBef>
        <a:spcAft>
          <a:spcPct val="0"/>
        </a:spcAft>
        <a:defRPr sz="4100" b="1">
          <a:solidFill>
            <a:schemeClr val="tx2"/>
          </a:solidFill>
          <a:latin typeface="Lucida Sans Unicode" pitchFamily="34" charset="0"/>
        </a:defRPr>
      </a:lvl4pPr>
      <a:lvl5pPr algn="l" rtl="0" fontAlgn="base">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fontAlgn="base">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fontAlgn="base">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fontAlgn="base">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fontAlgn="base">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fontAlgn="base">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fontAlgn="auto">
              <a:spcAft>
                <a:spcPts val="0"/>
              </a:spcAft>
              <a:defRPr/>
            </a:pPr>
            <a:r>
              <a:rPr lang="en-US" dirty="0" smtClean="0"/>
              <a:t>Revision</a:t>
            </a:r>
            <a:endParaRPr lang="en-US" dirty="0"/>
          </a:p>
        </p:txBody>
      </p:sp>
      <p:sp>
        <p:nvSpPr>
          <p:cNvPr id="13314" name="Subtitle 2"/>
          <p:cNvSpPr>
            <a:spLocks noGrp="1"/>
          </p:cNvSpPr>
          <p:nvPr>
            <p:ph type="subTitle" idx="1"/>
          </p:nvPr>
        </p:nvSpPr>
        <p:spPr>
          <a:xfrm>
            <a:off x="685800" y="3611563"/>
            <a:ext cx="7772400" cy="1200150"/>
          </a:xfrm>
        </p:spPr>
        <p:txBody>
          <a:bodyPr/>
          <a:lstStyle/>
          <a:p>
            <a:pPr marR="0"/>
            <a:r>
              <a:rPr lang="en-AU" b="1" smtClean="0"/>
              <a:t>ICAD3218A </a:t>
            </a:r>
            <a:r>
              <a:rPr lang="en-US" b="1" smtClean="0"/>
              <a:t>Create User Documentation</a:t>
            </a:r>
            <a:endParaRPr lang="en-US" smtClean="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p:cNvSpPr>
          <p:nvPr>
            <p:ph type="body" idx="1"/>
          </p:nvPr>
        </p:nvSpPr>
        <p:spPr>
          <a:xfrm>
            <a:off x="457200" y="333375"/>
            <a:ext cx="8229600" cy="5673725"/>
          </a:xfrm>
        </p:spPr>
        <p:txBody>
          <a:bodyPr/>
          <a:lstStyle/>
          <a:p>
            <a:pPr>
              <a:buFont typeface="Wingdings 3" pitchFamily="18" charset="2"/>
              <a:buNone/>
            </a:pPr>
            <a:r>
              <a:rPr lang="en-AU" smtClean="0"/>
              <a:t>Some of the software tools used to produce online documentation include:</a:t>
            </a:r>
          </a:p>
          <a:p>
            <a:pPr>
              <a:buFont typeface="Wingdings 3" pitchFamily="18" charset="2"/>
              <a:buNone/>
            </a:pPr>
            <a:endParaRPr lang="en-AU" smtClean="0"/>
          </a:p>
          <a:p>
            <a:r>
              <a:rPr lang="en-AU" smtClean="0"/>
              <a:t>Frontpage </a:t>
            </a:r>
          </a:p>
          <a:p>
            <a:r>
              <a:rPr lang="en-AU" smtClean="0"/>
              <a:t>Notepad</a:t>
            </a:r>
          </a:p>
          <a:p>
            <a:r>
              <a:rPr lang="en-AU" smtClean="0"/>
              <a:t>Microsoft Word</a:t>
            </a:r>
          </a:p>
          <a:p>
            <a:endParaRPr lang="en-AU" smtClean="0"/>
          </a:p>
          <a:p>
            <a:r>
              <a:rPr lang="en-AU" smtClean="0"/>
              <a:t>Different forms of documentation are more suitable than others for the level of the intended  user. For example, the forms of documentation most suitable for a novice user would be a Printed handbook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3"/>
          <p:cNvSpPr>
            <a:spLocks noGrp="1"/>
          </p:cNvSpPr>
          <p:nvPr>
            <p:ph type="body" idx="1"/>
          </p:nvPr>
        </p:nvSpPr>
        <p:spPr>
          <a:xfrm>
            <a:off x="457200" y="404813"/>
            <a:ext cx="8229600" cy="5602287"/>
          </a:xfrm>
        </p:spPr>
        <p:txBody>
          <a:bodyPr/>
          <a:lstStyle/>
          <a:p>
            <a:r>
              <a:rPr lang="en-AU" smtClean="0"/>
              <a:t>The standards used to create user documentation include Industry standards and/or organisational policies </a:t>
            </a:r>
          </a:p>
          <a:p>
            <a:endParaRPr lang="en-AU" smtClean="0"/>
          </a:p>
          <a:p>
            <a:r>
              <a:rPr lang="en-AU" smtClean="0"/>
              <a:t>When creating user documentation consider  the users requirements. Computer literacy , Experience with a system or application and Existing work procedures</a:t>
            </a:r>
          </a:p>
          <a:p>
            <a:endParaRPr lang="en-AU" smtClean="0"/>
          </a:p>
          <a:p>
            <a:r>
              <a:rPr lang="en-AU" smtClean="0"/>
              <a:t>When ‘sign of’ is required, it involves each of the key stakeholders reviewing and approving the documentation.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noGrp="1"/>
          </p:cNvSpPr>
          <p:nvPr>
            <p:ph type="body" idx="1"/>
          </p:nvPr>
        </p:nvSpPr>
        <p:spPr>
          <a:xfrm>
            <a:off x="457200" y="692150"/>
            <a:ext cx="8229600" cy="5314950"/>
          </a:xfrm>
        </p:spPr>
        <p:txBody>
          <a:bodyPr/>
          <a:lstStyle/>
          <a:p>
            <a:r>
              <a:rPr lang="en-AU" smtClean="0"/>
              <a:t>Online documentation would be considered if a user requires documentation which is convenient, accessible (to many people worldwide), can contain links to other related documents and is easy to maintain and update. </a:t>
            </a:r>
          </a:p>
          <a:p>
            <a:endParaRPr lang="en-AU" smtClean="0"/>
          </a:p>
          <a:p>
            <a:r>
              <a:rPr lang="en-AU" smtClean="0"/>
              <a:t>Types of on-line documentation include WebPages (HTML), PDF (Portable Document Format), user forums, FAQ (frequently Asked Questions) and Online Help Files.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3"/>
          <p:cNvSpPr>
            <a:spLocks noGrp="1"/>
          </p:cNvSpPr>
          <p:nvPr>
            <p:ph type="body" idx="1"/>
          </p:nvPr>
        </p:nvSpPr>
        <p:spPr>
          <a:xfrm>
            <a:off x="457200" y="549275"/>
            <a:ext cx="8229600" cy="5457825"/>
          </a:xfrm>
        </p:spPr>
        <p:txBody>
          <a:bodyPr/>
          <a:lstStyle/>
          <a:p>
            <a:r>
              <a:rPr lang="en-AU" sz="2300" smtClean="0"/>
              <a:t>The 3 levels of users</a:t>
            </a:r>
            <a:r>
              <a:rPr lang="en-AU" sz="2300" b="1" smtClean="0"/>
              <a:t> </a:t>
            </a:r>
            <a:r>
              <a:rPr lang="en-AU" sz="2300" smtClean="0"/>
              <a:t>that the publishing world generally recognises novice, intermediate and advanced users.</a:t>
            </a:r>
          </a:p>
          <a:p>
            <a:endParaRPr lang="en-AU" sz="2300" smtClean="0"/>
          </a:p>
          <a:p>
            <a:pPr>
              <a:buFont typeface="Wingdings 3" pitchFamily="18" charset="2"/>
              <a:buNone/>
            </a:pPr>
            <a:r>
              <a:rPr lang="en-AU" sz="2300" u="sng" smtClean="0"/>
              <a:t>Version control</a:t>
            </a:r>
          </a:p>
          <a:p>
            <a:r>
              <a:rPr lang="en-AU" sz="2300" smtClean="0"/>
              <a:t>Version control is used to ensure that changes are not lost and versions are not confused. This will often be outlined in the user documentation policy. </a:t>
            </a:r>
          </a:p>
          <a:p>
            <a:endParaRPr lang="en-AU" sz="2300" smtClean="0"/>
          </a:p>
          <a:p>
            <a:r>
              <a:rPr lang="en-AU" sz="2300" smtClean="0"/>
              <a:t>Either way, it is critical to establish how you are going to name and number the various versions of your documents and to communicate that process to other writers and reviewers so that everyone is on the same page.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3"/>
          <p:cNvSpPr>
            <a:spLocks noGrp="1"/>
          </p:cNvSpPr>
          <p:nvPr>
            <p:ph type="body" idx="1"/>
          </p:nvPr>
        </p:nvSpPr>
        <p:spPr>
          <a:xfrm>
            <a:off x="457200" y="260350"/>
            <a:ext cx="8229600" cy="5746750"/>
          </a:xfrm>
        </p:spPr>
        <p:txBody>
          <a:bodyPr/>
          <a:lstStyle/>
          <a:p>
            <a:pPr>
              <a:lnSpc>
                <a:spcPct val="90000"/>
              </a:lnSpc>
              <a:buFont typeface="Wingdings 3" pitchFamily="18" charset="2"/>
              <a:buNone/>
            </a:pPr>
            <a:r>
              <a:rPr lang="en-AU" smtClean="0"/>
              <a:t>There are many principles of document design which should be followed when designing user documentation. These include</a:t>
            </a:r>
          </a:p>
          <a:p>
            <a:pPr>
              <a:lnSpc>
                <a:spcPct val="90000"/>
              </a:lnSpc>
            </a:pPr>
            <a:endParaRPr lang="en-AU" smtClean="0"/>
          </a:p>
          <a:p>
            <a:pPr>
              <a:lnSpc>
                <a:spcPct val="90000"/>
              </a:lnSpc>
            </a:pPr>
            <a:r>
              <a:rPr lang="en-AU" smtClean="0"/>
              <a:t>Appropriate medium to the task</a:t>
            </a:r>
          </a:p>
          <a:p>
            <a:pPr>
              <a:lnSpc>
                <a:spcPct val="90000"/>
              </a:lnSpc>
            </a:pPr>
            <a:endParaRPr lang="en-AU" smtClean="0"/>
          </a:p>
          <a:p>
            <a:pPr>
              <a:lnSpc>
                <a:spcPct val="90000"/>
              </a:lnSpc>
            </a:pPr>
            <a:r>
              <a:rPr lang="en-AU" smtClean="0"/>
              <a:t>Give a brief introduction where you state the purpose and objectives of the documentation.</a:t>
            </a:r>
          </a:p>
          <a:p>
            <a:pPr>
              <a:lnSpc>
                <a:spcPct val="90000"/>
              </a:lnSpc>
              <a:buFont typeface="Wingdings 3" pitchFamily="18" charset="2"/>
              <a:buNone/>
            </a:pPr>
            <a:endParaRPr lang="en-AU" smtClean="0"/>
          </a:p>
          <a:p>
            <a:pPr>
              <a:lnSpc>
                <a:spcPct val="90000"/>
              </a:lnSpc>
            </a:pPr>
            <a:r>
              <a:rPr lang="en-AU" smtClean="0"/>
              <a:t>Include a table of contents or index.</a:t>
            </a:r>
          </a:p>
          <a:p>
            <a:pPr>
              <a:lnSpc>
                <a:spcPct val="90000"/>
              </a:lnSpc>
              <a:buFont typeface="Wingdings 3" pitchFamily="18" charset="2"/>
              <a:buNone/>
            </a:pPr>
            <a:endParaRPr lang="en-AU" smtClean="0"/>
          </a:p>
          <a:p>
            <a:pPr>
              <a:lnSpc>
                <a:spcPct val="90000"/>
              </a:lnSpc>
            </a:pPr>
            <a:r>
              <a:rPr lang="en-AU" smtClean="0"/>
              <a:t>When writing, keep the users’ needs in mind, ie put yourself in the users’ place.</a:t>
            </a:r>
          </a:p>
          <a:p>
            <a:pPr>
              <a:lnSpc>
                <a:spcPct val="90000"/>
              </a:lnSpc>
            </a:pPr>
            <a:endParaRPr lang="en-AU"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3"/>
          <p:cNvSpPr>
            <a:spLocks noGrp="1"/>
          </p:cNvSpPr>
          <p:nvPr>
            <p:ph type="body" idx="1"/>
          </p:nvPr>
        </p:nvSpPr>
        <p:spPr>
          <a:xfrm>
            <a:off x="457200" y="333375"/>
            <a:ext cx="8229600" cy="5673725"/>
          </a:xfrm>
        </p:spPr>
        <p:txBody>
          <a:bodyPr/>
          <a:lstStyle/>
          <a:p>
            <a:pPr>
              <a:lnSpc>
                <a:spcPct val="90000"/>
              </a:lnSpc>
            </a:pPr>
            <a:r>
              <a:rPr lang="en-AU" smtClean="0"/>
              <a:t>Ensure the content is accurate.</a:t>
            </a:r>
          </a:p>
          <a:p>
            <a:pPr>
              <a:lnSpc>
                <a:spcPct val="90000"/>
              </a:lnSpc>
              <a:buFont typeface="Wingdings 3" pitchFamily="18" charset="2"/>
              <a:buNone/>
            </a:pPr>
            <a:endParaRPr lang="en-AU" smtClean="0"/>
          </a:p>
          <a:p>
            <a:pPr>
              <a:lnSpc>
                <a:spcPct val="90000"/>
              </a:lnSpc>
            </a:pPr>
            <a:r>
              <a:rPr lang="en-AU" smtClean="0"/>
              <a:t>Make clear sections for different types of features/information.</a:t>
            </a:r>
          </a:p>
          <a:p>
            <a:pPr>
              <a:lnSpc>
                <a:spcPct val="90000"/>
              </a:lnSpc>
              <a:buFont typeface="Wingdings 3" pitchFamily="18" charset="2"/>
              <a:buNone/>
            </a:pPr>
            <a:endParaRPr lang="en-AU" smtClean="0"/>
          </a:p>
          <a:p>
            <a:pPr>
              <a:lnSpc>
                <a:spcPct val="90000"/>
              </a:lnSpc>
            </a:pPr>
            <a:r>
              <a:rPr lang="en-AU" smtClean="0"/>
              <a:t>Break the content down into easy-to-digest ‘chunks’, eg using paragraphs and sub headings, or multiple screens.</a:t>
            </a:r>
          </a:p>
          <a:p>
            <a:pPr>
              <a:lnSpc>
                <a:spcPct val="90000"/>
              </a:lnSpc>
            </a:pPr>
            <a:endParaRPr lang="en-AU" smtClean="0"/>
          </a:p>
          <a:p>
            <a:pPr>
              <a:lnSpc>
                <a:spcPct val="90000"/>
              </a:lnSpc>
            </a:pPr>
            <a:r>
              <a:rPr lang="en-AU" smtClean="0"/>
              <a:t>Use illustrations, diagrams, charts and/or screen shots where appropriate.</a:t>
            </a:r>
          </a:p>
          <a:p>
            <a:pPr>
              <a:lnSpc>
                <a:spcPct val="90000"/>
              </a:lnSpc>
              <a:buFont typeface="Wingdings 3" pitchFamily="18" charset="2"/>
              <a:buNone/>
            </a:pPr>
            <a:endParaRPr lang="en-AU" smtClean="0"/>
          </a:p>
          <a:p>
            <a:pPr>
              <a:lnSpc>
                <a:spcPct val="90000"/>
              </a:lnSpc>
            </a:pPr>
            <a:r>
              <a:rPr lang="en-AU" smtClean="0"/>
              <a:t>State instructions clearly and step-by-step.</a:t>
            </a:r>
          </a:p>
          <a:p>
            <a:pPr>
              <a:lnSpc>
                <a:spcPct val="90000"/>
              </a:lnSpc>
            </a:pPr>
            <a:endParaRPr lang="en-AU"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3"/>
          <p:cNvSpPr>
            <a:spLocks noGrp="1"/>
          </p:cNvSpPr>
          <p:nvPr>
            <p:ph type="body" idx="1"/>
          </p:nvPr>
        </p:nvSpPr>
        <p:spPr>
          <a:xfrm>
            <a:off x="457200" y="333375"/>
            <a:ext cx="8229600" cy="5673725"/>
          </a:xfrm>
        </p:spPr>
        <p:txBody>
          <a:bodyPr/>
          <a:lstStyle/>
          <a:p>
            <a:r>
              <a:rPr lang="en-AU" smtClean="0"/>
              <a:t>Use plain English and avoid jargon.</a:t>
            </a:r>
          </a:p>
          <a:p>
            <a:endParaRPr lang="en-AU" smtClean="0"/>
          </a:p>
          <a:p>
            <a:r>
              <a:rPr lang="en-AU" smtClean="0"/>
              <a:t>Use technical terms only where necessary.</a:t>
            </a:r>
          </a:p>
          <a:p>
            <a:endParaRPr lang="en-AU" smtClean="0"/>
          </a:p>
          <a:p>
            <a:r>
              <a:rPr lang="en-AU" smtClean="0"/>
              <a:t>Include a troubleshooting or help section.</a:t>
            </a:r>
          </a:p>
          <a:p>
            <a:pPr>
              <a:buFont typeface="Wingdings 3" pitchFamily="18" charset="2"/>
              <a:buNone/>
            </a:pPr>
            <a:endParaRPr lang="en-AU" smtClean="0"/>
          </a:p>
          <a:p>
            <a:r>
              <a:rPr lang="en-AU" smtClean="0"/>
              <a:t>Include a glossary of the technical terms you have used.</a:t>
            </a:r>
          </a:p>
          <a:p>
            <a:endParaRPr lang="en-AU" smtClean="0"/>
          </a:p>
          <a:p>
            <a:r>
              <a:rPr lang="en-AU" smtClean="0"/>
              <a:t>Make the document structure as simple as possible and logical by providing cues to locate information.</a:t>
            </a:r>
          </a:p>
          <a:p>
            <a:endParaRPr lang="en-AU" smtClean="0"/>
          </a:p>
          <a:p>
            <a:endParaRPr lang="en-AU"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3"/>
          <p:cNvSpPr>
            <a:spLocks noGrp="1"/>
          </p:cNvSpPr>
          <p:nvPr>
            <p:ph type="body" idx="1"/>
          </p:nvPr>
        </p:nvSpPr>
        <p:spPr>
          <a:xfrm>
            <a:off x="457200" y="549275"/>
            <a:ext cx="8229600" cy="5457825"/>
          </a:xfrm>
        </p:spPr>
        <p:txBody>
          <a:bodyPr/>
          <a:lstStyle/>
          <a:p>
            <a:r>
              <a:rPr lang="en-AU" smtClean="0"/>
              <a:t>Ensure good usability, especially for online documentation.</a:t>
            </a:r>
          </a:p>
          <a:p>
            <a:endParaRPr lang="en-AU" smtClean="0"/>
          </a:p>
          <a:p>
            <a:r>
              <a:rPr lang="en-AU" smtClean="0"/>
              <a:t>Cross-reference information, eg use hyperlinks in online documentation.</a:t>
            </a:r>
          </a:p>
          <a:p>
            <a:endParaRPr lang="en-AU" smtClean="0"/>
          </a:p>
          <a:p>
            <a:r>
              <a:rPr lang="en-AU" smtClean="0"/>
              <a:t>Warnings, comments and help should be well-organised and visible.</a:t>
            </a:r>
          </a:p>
          <a:p>
            <a:pPr>
              <a:buFont typeface="Wingdings 3" pitchFamily="18" charset="2"/>
              <a:buNone/>
            </a:pPr>
            <a:endParaRPr lang="en-AU" smtClean="0"/>
          </a:p>
          <a:p>
            <a:r>
              <a:rPr lang="en-AU" smtClean="0"/>
              <a:t>Aim for a clean design for text styles and layout that is consistent across all pages.</a:t>
            </a:r>
          </a:p>
          <a:p>
            <a:endParaRPr lang="en-AU" smtClean="0"/>
          </a:p>
          <a:p>
            <a:endParaRPr lang="en-AU"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3"/>
          <p:cNvSpPr>
            <a:spLocks noGrp="1"/>
          </p:cNvSpPr>
          <p:nvPr>
            <p:ph type="body" idx="1"/>
          </p:nvPr>
        </p:nvSpPr>
        <p:spPr>
          <a:xfrm>
            <a:off x="457200" y="333375"/>
            <a:ext cx="8229600" cy="5673725"/>
          </a:xfrm>
        </p:spPr>
        <p:txBody>
          <a:bodyPr/>
          <a:lstStyle/>
          <a:p>
            <a:pPr>
              <a:lnSpc>
                <a:spcPct val="90000"/>
              </a:lnSpc>
              <a:buFont typeface="Wingdings 3" pitchFamily="18" charset="2"/>
              <a:buNone/>
            </a:pPr>
            <a:r>
              <a:rPr lang="en-AU" u="sng" smtClean="0"/>
              <a:t>Reviewing Process</a:t>
            </a:r>
          </a:p>
          <a:p>
            <a:pPr>
              <a:lnSpc>
                <a:spcPct val="90000"/>
              </a:lnSpc>
            </a:pPr>
            <a:r>
              <a:rPr lang="en-AU" smtClean="0"/>
              <a:t>The review process is generally outlined in the organisation’s policy or the project documents. </a:t>
            </a:r>
          </a:p>
          <a:p>
            <a:pPr>
              <a:lnSpc>
                <a:spcPct val="90000"/>
              </a:lnSpc>
            </a:pPr>
            <a:endParaRPr lang="en-AU" smtClean="0"/>
          </a:p>
          <a:p>
            <a:pPr>
              <a:lnSpc>
                <a:spcPct val="90000"/>
              </a:lnSpc>
            </a:pPr>
            <a:r>
              <a:rPr lang="en-AU" smtClean="0"/>
              <a:t>Reviewing involves checking over the document.</a:t>
            </a:r>
          </a:p>
          <a:p>
            <a:pPr>
              <a:lnSpc>
                <a:spcPct val="90000"/>
              </a:lnSpc>
            </a:pPr>
            <a:endParaRPr lang="en-AU" smtClean="0"/>
          </a:p>
          <a:p>
            <a:pPr>
              <a:lnSpc>
                <a:spcPct val="90000"/>
              </a:lnSpc>
            </a:pPr>
            <a:r>
              <a:rPr lang="en-AU" smtClean="0"/>
              <a:t>The review process varies from organisation to organisation and project to project. The review process is generally outlined in the organisation’s policy or the project documents.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3"/>
          <p:cNvSpPr>
            <a:spLocks noGrp="1"/>
          </p:cNvSpPr>
          <p:nvPr>
            <p:ph type="body" idx="1"/>
          </p:nvPr>
        </p:nvSpPr>
        <p:spPr>
          <a:xfrm>
            <a:off x="457200" y="404813"/>
            <a:ext cx="8229600" cy="5602287"/>
          </a:xfrm>
        </p:spPr>
        <p:txBody>
          <a:bodyPr/>
          <a:lstStyle/>
          <a:p>
            <a:pPr>
              <a:lnSpc>
                <a:spcPct val="90000"/>
              </a:lnSpc>
            </a:pPr>
            <a:r>
              <a:rPr lang="en-AU" smtClean="0"/>
              <a:t>ISO stands for International Standards Organisation</a:t>
            </a:r>
          </a:p>
          <a:p>
            <a:pPr>
              <a:lnSpc>
                <a:spcPct val="90000"/>
              </a:lnSpc>
            </a:pPr>
            <a:endParaRPr lang="en-AU" smtClean="0"/>
          </a:p>
          <a:p>
            <a:pPr>
              <a:lnSpc>
                <a:spcPct val="90000"/>
              </a:lnSpc>
            </a:pPr>
            <a:r>
              <a:rPr lang="en-AU" smtClean="0"/>
              <a:t>A Quick Reference card is not Online documentation</a:t>
            </a:r>
          </a:p>
          <a:p>
            <a:pPr>
              <a:lnSpc>
                <a:spcPct val="90000"/>
              </a:lnSpc>
            </a:pPr>
            <a:endParaRPr lang="en-AU" smtClean="0"/>
          </a:p>
          <a:p>
            <a:pPr>
              <a:lnSpc>
                <a:spcPct val="90000"/>
              </a:lnSpc>
            </a:pPr>
            <a:r>
              <a:rPr lang="en-AU" smtClean="0"/>
              <a:t>The Technical writer is responsible for writing the user documentation and submitting it for review.</a:t>
            </a:r>
          </a:p>
          <a:p>
            <a:pPr>
              <a:lnSpc>
                <a:spcPct val="90000"/>
              </a:lnSpc>
            </a:pPr>
            <a:endParaRPr lang="en-AU" smtClean="0"/>
          </a:p>
          <a:p>
            <a:pPr>
              <a:lnSpc>
                <a:spcPct val="90000"/>
              </a:lnSpc>
            </a:pPr>
            <a:r>
              <a:rPr lang="en-AU" smtClean="0"/>
              <a:t>Web based documentation includes User forums, Frequently asked questions and HTML files</a:t>
            </a:r>
          </a:p>
          <a:p>
            <a:pPr>
              <a:lnSpc>
                <a:spcPct val="90000"/>
              </a:lnSpc>
            </a:pPr>
            <a:endParaRPr lang="en-AU" smtClean="0"/>
          </a:p>
          <a:p>
            <a:pPr>
              <a:lnSpc>
                <a:spcPct val="90000"/>
              </a:lnSpc>
            </a:pPr>
            <a:endParaRPr lang="en-AU" smtClean="0"/>
          </a:p>
          <a:p>
            <a:pPr>
              <a:lnSpc>
                <a:spcPct val="90000"/>
              </a:lnSpc>
            </a:pPr>
            <a:endParaRPr lang="en-AU"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Content Placeholder 2"/>
          <p:cNvSpPr>
            <a:spLocks noGrp="1"/>
          </p:cNvSpPr>
          <p:nvPr>
            <p:ph idx="1"/>
          </p:nvPr>
        </p:nvSpPr>
        <p:spPr>
          <a:xfrm>
            <a:off x="457200" y="404813"/>
            <a:ext cx="8229600" cy="5602287"/>
          </a:xfrm>
        </p:spPr>
        <p:txBody>
          <a:bodyPr/>
          <a:lstStyle/>
          <a:p>
            <a:r>
              <a:rPr lang="en-AU" smtClean="0"/>
              <a:t>Before starting to create any user documentation ask ‘What is the documentation going to be used for?’. </a:t>
            </a:r>
          </a:p>
          <a:p>
            <a:endParaRPr lang="en-AU" smtClean="0"/>
          </a:p>
          <a:p>
            <a:r>
              <a:rPr lang="en-AU" smtClean="0"/>
              <a:t>When you are satisfied that you have an answer, you can then decide what type of documentation you are going to produce. </a:t>
            </a:r>
          </a:p>
          <a:p>
            <a:endParaRPr lang="en-AU" smtClean="0"/>
          </a:p>
          <a:p>
            <a:r>
              <a:rPr lang="en-AU" smtClean="0"/>
              <a:t>When developing documentation it is important to understand the user’s requirements to know which medium is preferable. In a lot of cases both printed and online forms may be required.</a:t>
            </a:r>
            <a:endParaRPr lang="en-US"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p:cNvSpPr>
          <p:nvPr>
            <p:ph type="body" idx="1"/>
          </p:nvPr>
        </p:nvSpPr>
        <p:spPr>
          <a:xfrm>
            <a:off x="457200" y="549275"/>
            <a:ext cx="8229600" cy="5457825"/>
          </a:xfrm>
        </p:spPr>
        <p:txBody>
          <a:bodyPr/>
          <a:lstStyle/>
          <a:p>
            <a:pPr>
              <a:buFont typeface="Wingdings 3" pitchFamily="18" charset="2"/>
              <a:buNone/>
            </a:pPr>
            <a:r>
              <a:rPr lang="en-AU" smtClean="0"/>
              <a:t>Types</a:t>
            </a:r>
            <a:r>
              <a:rPr lang="en-AU" b="1" smtClean="0"/>
              <a:t> </a:t>
            </a:r>
            <a:r>
              <a:rPr lang="en-AU" smtClean="0"/>
              <a:t>of User documentation include</a:t>
            </a:r>
          </a:p>
          <a:p>
            <a:pPr>
              <a:buFont typeface="Wingdings 3" pitchFamily="18" charset="2"/>
              <a:buNone/>
            </a:pPr>
            <a:endParaRPr lang="en-AU" smtClean="0"/>
          </a:p>
          <a:p>
            <a:r>
              <a:rPr lang="en-AU" smtClean="0"/>
              <a:t>Instructional material</a:t>
            </a:r>
          </a:p>
          <a:p>
            <a:r>
              <a:rPr lang="en-AU" smtClean="0"/>
              <a:t>Training material</a:t>
            </a:r>
          </a:p>
          <a:p>
            <a:r>
              <a:rPr lang="en-AU" smtClean="0"/>
              <a:t>Policies or procedures documents</a:t>
            </a:r>
          </a:p>
          <a:p>
            <a:r>
              <a:rPr lang="en-AU" smtClean="0"/>
              <a:t>Reference documentation</a:t>
            </a:r>
          </a:p>
          <a:p>
            <a:r>
              <a:rPr lang="en-AU" smtClean="0"/>
              <a:t>FAQ’s</a:t>
            </a:r>
          </a:p>
          <a:p>
            <a:r>
              <a:rPr lang="en-AU" smtClean="0"/>
              <a:t>Reports</a:t>
            </a:r>
          </a:p>
          <a:p>
            <a:r>
              <a:rPr lang="en-AU" smtClean="0"/>
              <a:t>Help resources</a:t>
            </a:r>
          </a:p>
          <a:p>
            <a:r>
              <a:rPr lang="en-AU" smtClean="0"/>
              <a:t>User manual/guide</a:t>
            </a:r>
          </a:p>
          <a:p>
            <a:r>
              <a:rPr lang="en-AU" smtClean="0"/>
              <a:t>Self-paced tutorials and Brochures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3"/>
          <p:cNvSpPr>
            <a:spLocks noGrp="1"/>
          </p:cNvSpPr>
          <p:nvPr>
            <p:ph type="body" idx="1"/>
          </p:nvPr>
        </p:nvSpPr>
        <p:spPr>
          <a:xfrm>
            <a:off x="457200" y="404813"/>
            <a:ext cx="8229600" cy="5602287"/>
          </a:xfrm>
        </p:spPr>
        <p:txBody>
          <a:bodyPr/>
          <a:lstStyle/>
          <a:p>
            <a:r>
              <a:rPr lang="en-AU" smtClean="0"/>
              <a:t>A </a:t>
            </a:r>
            <a:r>
              <a:rPr lang="en-AU" b="1" smtClean="0"/>
              <a:t>needs analysis</a:t>
            </a:r>
            <a:r>
              <a:rPr lang="en-AU" smtClean="0"/>
              <a:t> is a process where the needs of the target groups for the documentation are identified and analysed. This analysis helps to make decisions on what the documentation should contain and what format is most suitable </a:t>
            </a:r>
          </a:p>
          <a:p>
            <a:endParaRPr lang="en-AU" smtClean="0"/>
          </a:p>
          <a:p>
            <a:r>
              <a:rPr lang="en-AU" smtClean="0"/>
              <a:t>Once the </a:t>
            </a:r>
            <a:r>
              <a:rPr lang="en-AU" b="1" smtClean="0"/>
              <a:t>needs analysis</a:t>
            </a:r>
            <a:r>
              <a:rPr lang="en-AU" smtClean="0"/>
              <a:t> is completed, learn what the intended user requires. Do this by becoming a user so that you become familiar with its features and you are confident in using it.</a:t>
            </a:r>
          </a:p>
          <a:p>
            <a:endParaRPr lang="en-AU" smtClean="0"/>
          </a:p>
          <a:p>
            <a:endParaRPr lang="en-AU"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9" name="Rectangle 11"/>
          <p:cNvSpPr>
            <a:spLocks noGrp="1"/>
          </p:cNvSpPr>
          <p:nvPr>
            <p:ph type="body" idx="1"/>
          </p:nvPr>
        </p:nvSpPr>
        <p:spPr>
          <a:xfrm>
            <a:off x="468313" y="404813"/>
            <a:ext cx="8229600" cy="5605462"/>
          </a:xfrm>
        </p:spPr>
        <p:txBody>
          <a:bodyPr/>
          <a:lstStyle/>
          <a:p>
            <a:pPr>
              <a:buFont typeface="Wingdings 3" pitchFamily="18" charset="2"/>
              <a:buNone/>
            </a:pPr>
            <a:r>
              <a:rPr lang="en-AU" smtClean="0"/>
              <a:t>look at:</a:t>
            </a:r>
          </a:p>
          <a:p>
            <a:pPr>
              <a:buFont typeface="Wingdings 3" pitchFamily="18" charset="2"/>
              <a:buNone/>
            </a:pPr>
            <a:endParaRPr lang="en-AU" smtClean="0"/>
          </a:p>
          <a:p>
            <a:r>
              <a:rPr lang="en-AU" smtClean="0"/>
              <a:t>The functionality — how it works</a:t>
            </a:r>
          </a:p>
          <a:p>
            <a:r>
              <a:rPr lang="en-AU" smtClean="0"/>
              <a:t>The work processes surrounding its use — how the system works with organisational processes and procedures.</a:t>
            </a:r>
          </a:p>
          <a:p>
            <a:endParaRPr lang="en-AU"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Content Placeholder 2"/>
          <p:cNvSpPr>
            <a:spLocks noGrp="1"/>
          </p:cNvSpPr>
          <p:nvPr>
            <p:ph idx="1"/>
          </p:nvPr>
        </p:nvSpPr>
        <p:spPr>
          <a:xfrm>
            <a:off x="457200" y="333375"/>
            <a:ext cx="8229600" cy="5881688"/>
          </a:xfrm>
        </p:spPr>
        <p:txBody>
          <a:bodyPr/>
          <a:lstStyle/>
          <a:p>
            <a:pPr algn="ctr">
              <a:buFont typeface="Wingdings 3" pitchFamily="18" charset="2"/>
              <a:buNone/>
            </a:pPr>
            <a:r>
              <a:rPr lang="en-AU" u="sng" smtClean="0"/>
              <a:t>Document Blueprint </a:t>
            </a:r>
          </a:p>
          <a:p>
            <a:pPr>
              <a:buFont typeface="Wingdings 3" pitchFamily="18" charset="2"/>
              <a:buNone/>
            </a:pPr>
            <a:endParaRPr lang="en-AU" u="sng" smtClean="0"/>
          </a:p>
          <a:p>
            <a:r>
              <a:rPr lang="en-AU" smtClean="0"/>
              <a:t>Provide the information the authors need to produce the documentation. </a:t>
            </a:r>
          </a:p>
          <a:p>
            <a:endParaRPr lang="en-AU" smtClean="0"/>
          </a:p>
          <a:p>
            <a:r>
              <a:rPr lang="en-AU" smtClean="0"/>
              <a:t>This occurs in the </a:t>
            </a:r>
            <a:r>
              <a:rPr lang="en-AU" b="1" smtClean="0"/>
              <a:t>Planning</a:t>
            </a:r>
            <a:r>
              <a:rPr lang="en-AU" smtClean="0"/>
              <a:t> stage of the standard documentation process. </a:t>
            </a:r>
          </a:p>
          <a:p>
            <a:endParaRPr lang="en-AU" smtClean="0"/>
          </a:p>
          <a:p>
            <a:pPr>
              <a:lnSpc>
                <a:spcPct val="80000"/>
              </a:lnSpc>
            </a:pPr>
            <a:r>
              <a:rPr lang="en-AU" smtClean="0"/>
              <a:t>The individual document specification covers the document’s, Purpose, Audience, Related documents, Media, Production plan (eg. Published internally or externally), Reviewing and testing, Update plan</a:t>
            </a:r>
          </a:p>
          <a:p>
            <a:endParaRPr lang="en-AU" smtClean="0"/>
          </a:p>
          <a:p>
            <a:endParaRPr lang="en-AU" smtClean="0"/>
          </a:p>
          <a:p>
            <a:endParaRPr lang="en-US"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Content Placeholder 1"/>
          <p:cNvSpPr>
            <a:spLocks noGrp="1"/>
          </p:cNvSpPr>
          <p:nvPr>
            <p:ph idx="1"/>
          </p:nvPr>
        </p:nvSpPr>
        <p:spPr>
          <a:xfrm>
            <a:off x="457200" y="620713"/>
            <a:ext cx="8229600" cy="5040312"/>
          </a:xfrm>
        </p:spPr>
        <p:txBody>
          <a:bodyPr/>
          <a:lstStyle/>
          <a:p>
            <a:r>
              <a:rPr lang="en-AU" smtClean="0"/>
              <a:t>Creating a document library blueprint involves identifying all the pieces of documentation and how they are related, and developing a specification for each known as the </a:t>
            </a:r>
            <a:r>
              <a:rPr lang="en-AU" i="1" smtClean="0"/>
              <a:t>document specification. </a:t>
            </a:r>
          </a:p>
          <a:p>
            <a:endParaRPr lang="en-AU" smtClean="0"/>
          </a:p>
          <a:p>
            <a:endParaRPr lang="en-US"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Content Placeholder 1"/>
          <p:cNvSpPr>
            <a:spLocks noGrp="1"/>
          </p:cNvSpPr>
          <p:nvPr>
            <p:ph idx="1"/>
          </p:nvPr>
        </p:nvSpPr>
        <p:spPr>
          <a:xfrm>
            <a:off x="468313" y="333375"/>
            <a:ext cx="8229600" cy="4525963"/>
          </a:xfrm>
        </p:spPr>
        <p:txBody>
          <a:bodyPr/>
          <a:lstStyle/>
          <a:p>
            <a:pPr marL="623888" indent="-514350">
              <a:buFont typeface="Wingdings 3" pitchFamily="18" charset="2"/>
              <a:buNone/>
            </a:pPr>
            <a:r>
              <a:rPr lang="en-AU" u="sng" smtClean="0"/>
              <a:t>Reviewing Process</a:t>
            </a:r>
          </a:p>
          <a:p>
            <a:pPr marL="623888" indent="-514350"/>
            <a:r>
              <a:rPr lang="en-AU" smtClean="0"/>
              <a:t>The review process is generally outlined in the organisation’s policy or the project documents. </a:t>
            </a:r>
          </a:p>
          <a:p>
            <a:pPr marL="623888" indent="-514350"/>
            <a:endParaRPr lang="en-AU" smtClean="0"/>
          </a:p>
          <a:p>
            <a:pPr marL="623888" indent="-514350"/>
            <a:r>
              <a:rPr lang="en-AU" smtClean="0"/>
              <a:t>Reviewing involves checking over the document.</a:t>
            </a:r>
          </a:p>
          <a:p>
            <a:pPr marL="623888" indent="-514350"/>
            <a:endParaRPr lang="en-AU" smtClean="0"/>
          </a:p>
          <a:p>
            <a:pPr marL="623888" indent="-514350"/>
            <a:r>
              <a:rPr lang="en-AU" smtClean="0"/>
              <a:t>The review process varies from organisation to organisation and project to project. The review process is generally outlined in the organisation’s policy or the project documents. </a:t>
            </a:r>
            <a:endParaRPr lang="en-US"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Content Placeholder 1"/>
          <p:cNvSpPr>
            <a:spLocks noGrp="1"/>
          </p:cNvSpPr>
          <p:nvPr>
            <p:ph idx="1"/>
          </p:nvPr>
        </p:nvSpPr>
        <p:spPr>
          <a:xfrm>
            <a:off x="179388" y="115888"/>
            <a:ext cx="8785225" cy="5605462"/>
          </a:xfrm>
        </p:spPr>
        <p:txBody>
          <a:bodyPr/>
          <a:lstStyle/>
          <a:p>
            <a:pPr>
              <a:buFont typeface="Wingdings 3" pitchFamily="18" charset="2"/>
              <a:buNone/>
            </a:pPr>
            <a:r>
              <a:rPr lang="en-AU" smtClean="0"/>
              <a:t>Consider the following factors when identifying the intended user of your documentation:</a:t>
            </a:r>
          </a:p>
          <a:p>
            <a:pPr>
              <a:buFont typeface="Wingdings 3" pitchFamily="18" charset="2"/>
              <a:buNone/>
            </a:pPr>
            <a:endParaRPr lang="en-AU" smtClean="0"/>
          </a:p>
          <a:p>
            <a:r>
              <a:rPr lang="en-AU" sz="2400" smtClean="0"/>
              <a:t>level of computing experience </a:t>
            </a:r>
          </a:p>
          <a:p>
            <a:r>
              <a:rPr lang="en-AU" sz="2400" smtClean="0"/>
              <a:t>experience with the particular system or application </a:t>
            </a:r>
          </a:p>
          <a:p>
            <a:r>
              <a:rPr lang="en-AU" sz="2400" smtClean="0"/>
              <a:t>frequency of use with a particular system or application </a:t>
            </a:r>
          </a:p>
          <a:p>
            <a:r>
              <a:rPr lang="en-AU" sz="2400" smtClean="0"/>
              <a:t>workplace tasks </a:t>
            </a:r>
          </a:p>
          <a:p>
            <a:r>
              <a:rPr lang="en-AU" sz="2400" smtClean="0"/>
              <a:t>work practices and environment </a:t>
            </a:r>
          </a:p>
          <a:p>
            <a:r>
              <a:rPr lang="en-AU" sz="2400" smtClean="0"/>
              <a:t>language skills </a:t>
            </a:r>
          </a:p>
          <a:p>
            <a:r>
              <a:rPr lang="en-AU" sz="2400" smtClean="0"/>
              <a:t>cultural background </a:t>
            </a:r>
          </a:p>
          <a:p>
            <a:r>
              <a:rPr lang="en-AU" sz="2400" smtClean="0"/>
              <a:t>personal characteristics such as aptitude, educational background, age, disability </a:t>
            </a:r>
          </a:p>
          <a:p>
            <a:r>
              <a:rPr lang="en-AU" sz="2400" smtClean="0"/>
              <a:t>level of confidence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Content Placeholder 1"/>
          <p:cNvSpPr>
            <a:spLocks noGrp="1"/>
          </p:cNvSpPr>
          <p:nvPr>
            <p:ph idx="1"/>
          </p:nvPr>
        </p:nvSpPr>
        <p:spPr>
          <a:xfrm>
            <a:off x="179388" y="260350"/>
            <a:ext cx="8856662" cy="5749925"/>
          </a:xfrm>
        </p:spPr>
        <p:txBody>
          <a:bodyPr/>
          <a:lstStyle/>
          <a:p>
            <a:pPr>
              <a:buFont typeface="Wingdings 3" pitchFamily="18" charset="2"/>
              <a:buNone/>
            </a:pPr>
            <a:r>
              <a:rPr lang="en-AU" smtClean="0"/>
              <a:t>Types of media for producing</a:t>
            </a:r>
            <a:r>
              <a:rPr lang="en-AU" sz="4100" b="1" smtClean="0">
                <a:solidFill>
                  <a:schemeClr val="tx2"/>
                </a:solidFill>
                <a:effectLst>
                  <a:outerShdw blurRad="38100" dist="38100" dir="2700000" algn="tl">
                    <a:srgbClr val="C0C0C0"/>
                  </a:outerShdw>
                </a:effectLst>
              </a:rPr>
              <a:t> </a:t>
            </a:r>
            <a:r>
              <a:rPr lang="en-AU" smtClean="0"/>
              <a:t>documentation</a:t>
            </a:r>
          </a:p>
          <a:p>
            <a:r>
              <a:rPr lang="en-AU" b="1" smtClean="0"/>
              <a:t>Paper documentation (print media)</a:t>
            </a:r>
            <a:endParaRPr lang="en-US" smtClean="0"/>
          </a:p>
          <a:p>
            <a:r>
              <a:rPr lang="en-AU" b="1" smtClean="0"/>
              <a:t>Static on-line documentation</a:t>
            </a:r>
            <a:endParaRPr lang="en-US" smtClean="0"/>
          </a:p>
          <a:p>
            <a:r>
              <a:rPr lang="en-AU" b="1" smtClean="0"/>
              <a:t>Dynamic on-line documentation</a:t>
            </a:r>
            <a:endParaRPr lang="en-AU" smtClean="0"/>
          </a:p>
          <a:p>
            <a:endParaRPr lang="en-AU" smtClean="0"/>
          </a:p>
          <a:p>
            <a:r>
              <a:rPr lang="en-AU" smtClean="0"/>
              <a:t>A template is a file that contains a standard layout, styles and fonts that are used in the production of the documentation. </a:t>
            </a:r>
          </a:p>
          <a:p>
            <a:endParaRPr lang="en-AU" smtClean="0"/>
          </a:p>
          <a:p>
            <a:r>
              <a:rPr lang="en-AU" smtClean="0"/>
              <a:t>Using a template ensures there is a consistent look and feel to all of the user documentation. It saves time.</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Concourse</Template>
  <TotalTime>225</TotalTime>
  <Words>934</Words>
  <Application>Microsoft Office PowerPoint</Application>
  <PresentationFormat>On-screen Show (4:3)</PresentationFormat>
  <Paragraphs>127</Paragraphs>
  <Slides>20</Slides>
  <Notes>0</Notes>
  <HiddenSlides>0</HiddenSlides>
  <MMClips>0</MMClips>
  <ScaleCrop>false</ScaleCrop>
  <HeadingPairs>
    <vt:vector size="6" baseType="variant">
      <vt:variant>
        <vt:lpstr>Fonts Used</vt:lpstr>
      </vt:variant>
      <vt:variant>
        <vt:i4>6</vt:i4>
      </vt:variant>
      <vt:variant>
        <vt:lpstr>Design Template</vt:lpstr>
      </vt:variant>
      <vt:variant>
        <vt:i4>8</vt:i4>
      </vt:variant>
      <vt:variant>
        <vt:lpstr>Slide Titles</vt:lpstr>
      </vt:variant>
      <vt:variant>
        <vt:i4>20</vt:i4>
      </vt:variant>
    </vt:vector>
  </HeadingPairs>
  <TitlesOfParts>
    <vt:vector size="34" baseType="lpstr">
      <vt:lpstr>Lucida Sans Unicode</vt:lpstr>
      <vt:lpstr>Arial</vt:lpstr>
      <vt:lpstr>Wingdings 3</vt:lpstr>
      <vt:lpstr>Verdana</vt:lpstr>
      <vt:lpstr>Wingdings 2</vt:lpstr>
      <vt:lpstr>Calibri</vt:lpstr>
      <vt:lpstr>Concourse</vt:lpstr>
      <vt:lpstr>Concourse</vt:lpstr>
      <vt:lpstr>Concourse</vt:lpstr>
      <vt:lpstr>Concourse</vt:lpstr>
      <vt:lpstr>Concourse</vt:lpstr>
      <vt:lpstr>Concourse</vt:lpstr>
      <vt:lpstr>Concourse</vt:lpstr>
      <vt:lpstr>Concourse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Revision</dc:title>
  <dc:creator> </dc:creator>
  <cp:lastModifiedBy>jo</cp:lastModifiedBy>
  <cp:revision>89</cp:revision>
  <dcterms:created xsi:type="dcterms:W3CDTF">2008-08-26T04:21:05Z</dcterms:created>
  <dcterms:modified xsi:type="dcterms:W3CDTF">2008-08-27T12:12:32Z</dcterms:modified>
</cp:coreProperties>
</file>